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3" r:id="rId3"/>
    <p:sldId id="269" r:id="rId4"/>
    <p:sldId id="330" r:id="rId5"/>
    <p:sldId id="315" r:id="rId6"/>
    <p:sldId id="289" r:id="rId7"/>
    <p:sldId id="326" r:id="rId8"/>
    <p:sldId id="323" r:id="rId9"/>
    <p:sldId id="324" r:id="rId10"/>
    <p:sldId id="325" r:id="rId11"/>
    <p:sldId id="327" r:id="rId12"/>
    <p:sldId id="271" r:id="rId13"/>
    <p:sldId id="316" r:id="rId14"/>
    <p:sldId id="320" r:id="rId15"/>
    <p:sldId id="321" r:id="rId16"/>
    <p:sldId id="331" r:id="rId17"/>
    <p:sldId id="322" r:id="rId18"/>
    <p:sldId id="29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5252"/>
    <a:srgbClr val="EAEAEA"/>
    <a:srgbClr val="B7B7B7"/>
    <a:srgbClr val="8EBAE2"/>
    <a:srgbClr val="D2D2D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90" y="12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76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63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28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9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82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73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7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50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26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8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505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9B872-3001-418C-A119-2908FB6AB07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39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58701" y="2016058"/>
            <a:ext cx="10658522" cy="4442879"/>
            <a:chOff x="2041525" y="2734320"/>
            <a:chExt cx="10658522" cy="4442879"/>
          </a:xfrm>
        </p:grpSpPr>
        <p:sp>
          <p:nvSpPr>
            <p:cNvPr id="11" name="직사각형 10"/>
            <p:cNvSpPr/>
            <p:nvPr/>
          </p:nvSpPr>
          <p:spPr>
            <a:xfrm>
              <a:off x="9064786" y="4530321"/>
              <a:ext cx="1056700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alpha val="1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”</a:t>
              </a:r>
              <a:endParaRPr lang="ko-KR" altLang="en-US" sz="16600" dirty="0">
                <a:solidFill>
                  <a:schemeClr val="tx1">
                    <a:alpha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41525" y="2772492"/>
              <a:ext cx="1056700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alpha val="1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“</a:t>
              </a:r>
              <a:endParaRPr lang="ko-KR" altLang="en-US" sz="16600" dirty="0">
                <a:solidFill>
                  <a:schemeClr val="tx1">
                    <a:alpha val="10000"/>
                  </a:schemeClr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998279" y="2734320"/>
              <a:ext cx="9701768" cy="2539157"/>
              <a:chOff x="1442684" y="2330007"/>
              <a:chExt cx="9701768" cy="2539157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1442684" y="2653173"/>
                <a:ext cx="7683257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800" dirty="0">
                    <a:solidFill>
                      <a:srgbClr val="8EBAE2">
                        <a:alpha val="40000"/>
                      </a:srgb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Capstone</a:t>
                </a:r>
                <a:endParaRPr lang="ko-KR" altLang="en-US" sz="13800" dirty="0">
                  <a:solidFill>
                    <a:srgbClr val="8EBAE2">
                      <a:alpha val="40000"/>
                    </a:srgb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463871" y="2330007"/>
                <a:ext cx="86805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dirty="0">
                    <a:ln>
                      <a:solidFill>
                        <a:schemeClr val="tx1">
                          <a:lumMod val="50000"/>
                          <a:lumOff val="50000"/>
                          <a:alpha val="5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KoPub돋움체 Medium" panose="02020603020101020101" pitchFamily="18" charset="-127"/>
                  </a:rPr>
                  <a:t>대외협력처 글로벌 라운지 출입문 시스템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649655" y="3052543"/>
                <a:ext cx="14946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tx1">
                          <a:lumMod val="50000"/>
                          <a:lumOff val="50000"/>
                          <a:alpha val="3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_ Capstone Design</a:t>
                </a:r>
                <a:endParaRPr lang="ko-KR" altLang="en-US" sz="1200" dirty="0">
                  <a:ln>
                    <a:solidFill>
                      <a:schemeClr val="tx1">
                        <a:lumMod val="50000"/>
                        <a:lumOff val="50000"/>
                        <a:alpha val="3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9433168" y="5251578"/>
            <a:ext cx="1242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 TEAM : 6</a:t>
            </a:r>
            <a:r>
              <a:rPr lang="ko-KR" altLang="en-US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</a:t>
            </a:r>
            <a:endParaRPr lang="en-US" altLang="ko-KR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 2019. 5. 10</a:t>
            </a:r>
            <a:endParaRPr lang="ko-KR" altLang="en-US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8338662" y="4310743"/>
            <a:ext cx="1094506" cy="940835"/>
          </a:xfrm>
          <a:prstGeom prst="line">
            <a:avLst/>
          </a:prstGeom>
          <a:ln w="15875">
            <a:solidFill>
              <a:srgbClr val="D2D2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683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229419" y="23104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추진 계획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09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B66D392-8A8E-4A19-97C4-689AAF6F2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659300"/>
              </p:ext>
            </p:extLst>
          </p:nvPr>
        </p:nvGraphicFramePr>
        <p:xfrm>
          <a:off x="2790259" y="937177"/>
          <a:ext cx="8530542" cy="5530479"/>
        </p:xfrm>
        <a:graphic>
          <a:graphicData uri="http://schemas.openxmlformats.org/drawingml/2006/table">
            <a:tbl>
              <a:tblPr/>
              <a:tblGrid>
                <a:gridCol w="434365">
                  <a:extLst>
                    <a:ext uri="{9D8B030D-6E8A-4147-A177-3AD203B41FA5}">
                      <a16:colId xmlns:a16="http://schemas.microsoft.com/office/drawing/2014/main" val="4233250257"/>
                    </a:ext>
                  </a:extLst>
                </a:gridCol>
                <a:gridCol w="1476212">
                  <a:extLst>
                    <a:ext uri="{9D8B030D-6E8A-4147-A177-3AD203B41FA5}">
                      <a16:colId xmlns:a16="http://schemas.microsoft.com/office/drawing/2014/main" val="1336269795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1987496539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1250745428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916899206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944115978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522378028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2357447010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377422277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1461363469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165785699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230926724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1792600300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596223989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2646608606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695807882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2632822423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840083069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1782365184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762508932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730516182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1235220461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112744756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2290569342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2534484747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119986105"/>
                    </a:ext>
                  </a:extLst>
                </a:gridCol>
                <a:gridCol w="470877">
                  <a:extLst>
                    <a:ext uri="{9D8B030D-6E8A-4147-A177-3AD203B41FA5}">
                      <a16:colId xmlns:a16="http://schemas.microsoft.com/office/drawing/2014/main" val="591042199"/>
                    </a:ext>
                  </a:extLst>
                </a:gridCol>
              </a:tblGrid>
              <a:tr h="320645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816035"/>
                  </a:ext>
                </a:extLst>
              </a:tr>
              <a:tr h="320645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085438"/>
                  </a:ext>
                </a:extLst>
              </a:tr>
              <a:tr h="834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93834"/>
                  </a:ext>
                </a:extLst>
              </a:tr>
              <a:tr h="321847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라즈베리파이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QR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코드 인식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1.5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422996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122918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112578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394056"/>
                  </a:ext>
                </a:extLst>
              </a:tr>
              <a:tr h="321847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어플리케이션 서버 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라즈베리파이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통신 안정화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972248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441716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217667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788237"/>
                  </a:ext>
                </a:extLst>
              </a:tr>
              <a:tr h="321847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전체 시스템 테스트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2.5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469789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901833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34413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4069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9185658-874D-467D-98A4-DF84BAB00886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안정화</a:t>
            </a:r>
          </a:p>
        </p:txBody>
      </p:sp>
    </p:spTree>
    <p:extLst>
      <p:ext uri="{BB962C8B-B14F-4D97-AF65-F5344CB8AC3E}">
        <p14:creationId xmlns:p14="http://schemas.microsoft.com/office/powerpoint/2010/main" val="1184002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229419" y="231044"/>
            <a:ext cx="173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추진 계획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269512-73C7-4C31-A867-DFFE1C41A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512454"/>
              </p:ext>
            </p:extLst>
          </p:nvPr>
        </p:nvGraphicFramePr>
        <p:xfrm>
          <a:off x="2858944" y="1913558"/>
          <a:ext cx="8458695" cy="3058340"/>
        </p:xfrm>
        <a:graphic>
          <a:graphicData uri="http://schemas.openxmlformats.org/drawingml/2006/table">
            <a:tbl>
              <a:tblPr/>
              <a:tblGrid>
                <a:gridCol w="494718">
                  <a:extLst>
                    <a:ext uri="{9D8B030D-6E8A-4147-A177-3AD203B41FA5}">
                      <a16:colId xmlns:a16="http://schemas.microsoft.com/office/drawing/2014/main" val="1896421781"/>
                    </a:ext>
                  </a:extLst>
                </a:gridCol>
                <a:gridCol w="1473045">
                  <a:extLst>
                    <a:ext uri="{9D8B030D-6E8A-4147-A177-3AD203B41FA5}">
                      <a16:colId xmlns:a16="http://schemas.microsoft.com/office/drawing/2014/main" val="3300835390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4087977045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536100224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663342227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953769123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442598780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227990275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4145600792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251956861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115588806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46523323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3230236100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602147285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3370671758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3531790873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889365454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1569284718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338528441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359580490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724360584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49140185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3812962303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3975729962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4162519719"/>
                    </a:ext>
                  </a:extLst>
                </a:gridCol>
                <a:gridCol w="213043">
                  <a:extLst>
                    <a:ext uri="{9D8B030D-6E8A-4147-A177-3AD203B41FA5}">
                      <a16:colId xmlns:a16="http://schemas.microsoft.com/office/drawing/2014/main" val="3664417154"/>
                    </a:ext>
                  </a:extLst>
                </a:gridCol>
                <a:gridCol w="397640">
                  <a:extLst>
                    <a:ext uri="{9D8B030D-6E8A-4147-A177-3AD203B41FA5}">
                      <a16:colId xmlns:a16="http://schemas.microsoft.com/office/drawing/2014/main" val="4252054624"/>
                    </a:ext>
                  </a:extLst>
                </a:gridCol>
              </a:tblGrid>
              <a:tr h="351097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081747"/>
                  </a:ext>
                </a:extLst>
              </a:tr>
              <a:tr h="351097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702729"/>
                  </a:ext>
                </a:extLst>
              </a:tr>
              <a:tr h="9112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711617"/>
                  </a:ext>
                </a:extLst>
              </a:tr>
              <a:tr h="352346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Error Detection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2.5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07623"/>
                  </a:ext>
                </a:extLst>
              </a:tr>
              <a:tr h="352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291678"/>
                  </a:ext>
                </a:extLst>
              </a:tr>
              <a:tr h="352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600138"/>
                  </a:ext>
                </a:extLst>
              </a:tr>
              <a:tr h="352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6176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FD0FBE4-AAC9-4CF6-86BF-C9544CD4272B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에러 찾기</a:t>
            </a:r>
          </a:p>
        </p:txBody>
      </p:sp>
    </p:spTree>
    <p:extLst>
      <p:ext uri="{BB962C8B-B14F-4D97-AF65-F5344CB8AC3E}">
        <p14:creationId xmlns:p14="http://schemas.microsoft.com/office/powerpoint/2010/main" val="4014776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423384" y="231044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기본 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UI/UX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11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7412" name="_x61990216" descr="EMB00002250714e">
            <a:extLst>
              <a:ext uri="{FF2B5EF4-FFF2-40B4-BE49-F238E27FC236}">
                <a16:creationId xmlns:a16="http://schemas.microsoft.com/office/drawing/2014/main" id="{50729613-29C7-49AE-AE98-11AA5689E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4" b="215"/>
          <a:stretch>
            <a:fillRect/>
          </a:stretch>
        </p:blipFill>
        <p:spPr bwMode="auto">
          <a:xfrm>
            <a:off x="2689665" y="1321017"/>
            <a:ext cx="2497431" cy="44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3997CC-C814-4539-82DF-49196DC7C8C3}"/>
              </a:ext>
            </a:extLst>
          </p:cNvPr>
          <p:cNvSpPr/>
          <p:nvPr/>
        </p:nvSpPr>
        <p:spPr>
          <a:xfrm>
            <a:off x="3069392" y="781712"/>
            <a:ext cx="1737975" cy="48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로그인 화면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9DA868-A42F-4B8E-B4C8-FC3A063D3521}"/>
              </a:ext>
            </a:extLst>
          </p:cNvPr>
          <p:cNvSpPr/>
          <p:nvPr/>
        </p:nvSpPr>
        <p:spPr>
          <a:xfrm>
            <a:off x="6103816" y="781712"/>
            <a:ext cx="2081019" cy="48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한컴바탕"/>
                <a:ea typeface="한컴바탕"/>
              </a:rPr>
              <a:t>2. </a:t>
            </a: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로딩 애니메이션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46AA05-42B6-4EDF-BF24-A14C02EA3B64}"/>
              </a:ext>
            </a:extLst>
          </p:cNvPr>
          <p:cNvSpPr/>
          <p:nvPr/>
        </p:nvSpPr>
        <p:spPr>
          <a:xfrm>
            <a:off x="9746581" y="781712"/>
            <a:ext cx="1207382" cy="48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kern="0">
                <a:solidFill>
                  <a:srgbClr val="000000"/>
                </a:solidFill>
                <a:latin typeface="한컴바탕"/>
                <a:ea typeface="한컴바탕"/>
              </a:rPr>
              <a:t>3. QR </a:t>
            </a:r>
            <a:r>
              <a:rPr lang="ko-KR" altLang="en-US" kern="0">
                <a:solidFill>
                  <a:srgbClr val="000000"/>
                </a:solidFill>
                <a:latin typeface="한컴바탕"/>
                <a:ea typeface="한컴바탕"/>
              </a:rPr>
              <a:t>화면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F07D1F-118A-4EE3-B49C-B18ADAFBA83B}"/>
              </a:ext>
            </a:extLst>
          </p:cNvPr>
          <p:cNvSpPr/>
          <p:nvPr/>
        </p:nvSpPr>
        <p:spPr>
          <a:xfrm>
            <a:off x="2437006" y="5753202"/>
            <a:ext cx="3002745" cy="48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kern="0">
                <a:solidFill>
                  <a:srgbClr val="000000"/>
                </a:solidFill>
                <a:latin typeface="한컴바탕"/>
                <a:ea typeface="한컴바탕"/>
              </a:rPr>
              <a:t>ID,PW</a:t>
            </a:r>
            <a:r>
              <a:rPr lang="ko-KR" altLang="en-US" kern="0">
                <a:solidFill>
                  <a:srgbClr val="000000"/>
                </a:solidFill>
                <a:latin typeface="한컴바탕"/>
                <a:ea typeface="한컴바탕"/>
              </a:rPr>
              <a:t>를 입력하는 기본 화면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111621F-28F9-4F63-969D-A2B98E17D91A}"/>
              </a:ext>
            </a:extLst>
          </p:cNvPr>
          <p:cNvSpPr/>
          <p:nvPr/>
        </p:nvSpPr>
        <p:spPr>
          <a:xfrm>
            <a:off x="5818481" y="5753202"/>
            <a:ext cx="2651688" cy="48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서버와 연결 </a:t>
            </a:r>
            <a:r>
              <a:rPr lang="ko-KR" altLang="en-US" kern="0" dirty="0" err="1">
                <a:solidFill>
                  <a:srgbClr val="000000"/>
                </a:solidFill>
                <a:latin typeface="한컴바탕"/>
                <a:ea typeface="한컴바탕"/>
              </a:rPr>
              <a:t>시도중일</a:t>
            </a: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 때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A55111-04BB-4FFD-B201-4E7AD5A9D0B2}"/>
              </a:ext>
            </a:extLst>
          </p:cNvPr>
          <p:cNvSpPr/>
          <p:nvPr/>
        </p:nvSpPr>
        <p:spPr>
          <a:xfrm>
            <a:off x="9101557" y="5753202"/>
            <a:ext cx="2417649" cy="48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사용자 정보와 </a:t>
            </a:r>
            <a:r>
              <a:rPr lang="en-US" altLang="ko-KR" kern="0" dirty="0">
                <a:solidFill>
                  <a:srgbClr val="000000"/>
                </a:solidFill>
                <a:latin typeface="한컴바탕"/>
                <a:ea typeface="한컴바탕"/>
              </a:rPr>
              <a:t>QR</a:t>
            </a: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코드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  <p:pic>
        <p:nvPicPr>
          <p:cNvPr id="6145" name="_x277924808" descr="EMB000037d03bb0">
            <a:extLst>
              <a:ext uri="{FF2B5EF4-FFF2-40B4-BE49-F238E27FC236}">
                <a16:creationId xmlns:a16="http://schemas.microsoft.com/office/drawing/2014/main" id="{CF0F4298-C86E-4A6F-8FFB-9EE76CBAA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2" b="7275"/>
          <a:stretch>
            <a:fillRect/>
          </a:stretch>
        </p:blipFill>
        <p:spPr bwMode="auto">
          <a:xfrm>
            <a:off x="5820053" y="1261690"/>
            <a:ext cx="2497431" cy="44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_x277928328" descr="EMB000037d03bb3">
            <a:extLst>
              <a:ext uri="{FF2B5EF4-FFF2-40B4-BE49-F238E27FC236}">
                <a16:creationId xmlns:a16="http://schemas.microsoft.com/office/drawing/2014/main" id="{D412C9E2-06A7-4801-83F9-7D14B1266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9" b="7399"/>
          <a:stretch>
            <a:fillRect/>
          </a:stretch>
        </p:blipFill>
        <p:spPr bwMode="auto">
          <a:xfrm>
            <a:off x="8979117" y="1261690"/>
            <a:ext cx="2495529" cy="449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00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980186" y="231044"/>
            <a:ext cx="2231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 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Error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핸들링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12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AA663F4-432A-4395-B59E-F0190E609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999525"/>
              </p:ext>
            </p:extLst>
          </p:nvPr>
        </p:nvGraphicFramePr>
        <p:xfrm>
          <a:off x="3014857" y="1433592"/>
          <a:ext cx="7678974" cy="4610735"/>
        </p:xfrm>
        <a:graphic>
          <a:graphicData uri="http://schemas.openxmlformats.org/drawingml/2006/table">
            <a:tbl>
              <a:tblPr/>
              <a:tblGrid>
                <a:gridCol w="3839487">
                  <a:extLst>
                    <a:ext uri="{9D8B030D-6E8A-4147-A177-3AD203B41FA5}">
                      <a16:colId xmlns:a16="http://schemas.microsoft.com/office/drawing/2014/main" val="466203119"/>
                    </a:ext>
                  </a:extLst>
                </a:gridCol>
                <a:gridCol w="3839487">
                  <a:extLst>
                    <a:ext uri="{9D8B030D-6E8A-4147-A177-3AD203B41FA5}">
                      <a16:colId xmlns:a16="http://schemas.microsoft.com/office/drawing/2014/main" val="208517370"/>
                    </a:ext>
                  </a:extLst>
                </a:gridCol>
              </a:tblGrid>
              <a:tr h="45701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로그인 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Error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핸들링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198615"/>
                  </a:ext>
                </a:extLst>
              </a:tr>
              <a:tr h="692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id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를 입력하지 않았을 때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1914632"/>
                  </a:ext>
                </a:extLst>
              </a:tr>
              <a:tr h="692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올바른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pw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를 입력하였고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id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가 틀린 경우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023920"/>
                  </a:ext>
                </a:extLst>
              </a:tr>
              <a:tr h="692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id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를 입력하고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pw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를 입력하지 않은 경우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9752948"/>
                  </a:ext>
                </a:extLst>
              </a:tr>
              <a:tr h="692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올바른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id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를 입력하고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pw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가 틀린 경우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1518011"/>
                  </a:ext>
                </a:extLst>
              </a:tr>
              <a:tr h="692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서버가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닫혀있는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 경우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504792"/>
                  </a:ext>
                </a:extLst>
              </a:tr>
              <a:tr h="692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학교서버에는 데이터가 있지만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서버에 더미데이터가 없는 경우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643345"/>
                  </a:ext>
                </a:extLst>
              </a:tr>
            </a:tbl>
          </a:graphicData>
        </a:graphic>
      </p:graphicFrame>
      <p:pic>
        <p:nvPicPr>
          <p:cNvPr id="24582" name="_x457808696" descr="EMB000022507158">
            <a:extLst>
              <a:ext uri="{FF2B5EF4-FFF2-40B4-BE49-F238E27FC236}">
                <a16:creationId xmlns:a16="http://schemas.microsoft.com/office/drawing/2014/main" id="{12E8A847-1D18-439E-9AB7-C747599E5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004" y="1955574"/>
            <a:ext cx="1439862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1" name="_x457809176" descr="EMB000022507159">
            <a:extLst>
              <a:ext uri="{FF2B5EF4-FFF2-40B4-BE49-F238E27FC236}">
                <a16:creationId xmlns:a16="http://schemas.microsoft.com/office/drawing/2014/main" id="{FEE01404-E7CA-4074-95BC-461689532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004" y="2673777"/>
            <a:ext cx="1439862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_x457811896" descr="EMB00002250715a">
            <a:extLst>
              <a:ext uri="{FF2B5EF4-FFF2-40B4-BE49-F238E27FC236}">
                <a16:creationId xmlns:a16="http://schemas.microsoft.com/office/drawing/2014/main" id="{4647AB9D-622C-437E-AB18-9170DFD73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004" y="3341717"/>
            <a:ext cx="1439862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_x129578168" descr="EMB00002250715b">
            <a:extLst>
              <a:ext uri="{FF2B5EF4-FFF2-40B4-BE49-F238E27FC236}">
                <a16:creationId xmlns:a16="http://schemas.microsoft.com/office/drawing/2014/main" id="{1841E448-BE03-41E7-9298-5E6127B74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004" y="4059920"/>
            <a:ext cx="1439862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_x459165952" descr="EMB00002250715c">
            <a:extLst>
              <a:ext uri="{FF2B5EF4-FFF2-40B4-BE49-F238E27FC236}">
                <a16:creationId xmlns:a16="http://schemas.microsoft.com/office/drawing/2014/main" id="{8936836B-622B-47C7-9B3C-BDB8C19E2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004" y="4742164"/>
            <a:ext cx="1439862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7" name="_x459166672" descr="EMB00002250715d">
            <a:extLst>
              <a:ext uri="{FF2B5EF4-FFF2-40B4-BE49-F238E27FC236}">
                <a16:creationId xmlns:a16="http://schemas.microsoft.com/office/drawing/2014/main" id="{1BAF2313-FACD-4C60-A9FF-35B5F4793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004" y="5424408"/>
            <a:ext cx="1439862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474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341631" y="231044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QR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코드 갱신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13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DBE3E4-2280-4A1B-B5CE-5ABE5D865E2B}"/>
              </a:ext>
            </a:extLst>
          </p:cNvPr>
          <p:cNvSpPr/>
          <p:nvPr/>
        </p:nvSpPr>
        <p:spPr>
          <a:xfrm>
            <a:off x="3438844" y="5931400"/>
            <a:ext cx="6096000" cy="9266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같은 사용자임에도 다른 </a:t>
            </a:r>
            <a:r>
              <a:rPr lang="en-US" altLang="ko-KR" kern="0" dirty="0">
                <a:solidFill>
                  <a:srgbClr val="000000"/>
                </a:solidFill>
                <a:latin typeface="한컴바탕"/>
                <a:ea typeface="한컴바탕"/>
              </a:rPr>
              <a:t>QR</a:t>
            </a: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코드의 정보가 나타난다</a:t>
            </a:r>
            <a:r>
              <a:rPr lang="en-US" altLang="ko-KR" kern="0" dirty="0">
                <a:solidFill>
                  <a:srgbClr val="000000"/>
                </a:solidFill>
                <a:latin typeface="한컴바탕"/>
                <a:ea typeface="한컴바탕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화면을 전환하여도 </a:t>
            </a:r>
            <a:r>
              <a:rPr lang="en-US" altLang="ko-KR" kern="0" dirty="0">
                <a:solidFill>
                  <a:srgbClr val="000000"/>
                </a:solidFill>
                <a:latin typeface="한컴바탕"/>
                <a:ea typeface="한컴바탕"/>
              </a:rPr>
              <a:t>QR</a:t>
            </a: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코드가 변경된다</a:t>
            </a:r>
            <a:r>
              <a:rPr lang="en-US" altLang="ko-KR" kern="0" dirty="0">
                <a:solidFill>
                  <a:srgbClr val="000000"/>
                </a:solidFill>
                <a:latin typeface="한컴바탕"/>
                <a:ea typeface="한컴바탕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  <p:pic>
        <p:nvPicPr>
          <p:cNvPr id="16" name="_x277928328" descr="EMB000037d03bb3">
            <a:extLst>
              <a:ext uri="{FF2B5EF4-FFF2-40B4-BE49-F238E27FC236}">
                <a16:creationId xmlns:a16="http://schemas.microsoft.com/office/drawing/2014/main" id="{A923BFAE-D5FE-4A53-82EB-F4A5695A8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9" b="7399"/>
          <a:stretch>
            <a:fillRect/>
          </a:stretch>
        </p:blipFill>
        <p:spPr bwMode="auto">
          <a:xfrm>
            <a:off x="3401033" y="1269322"/>
            <a:ext cx="2495529" cy="449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_x277927368" descr="EMB000037d03bb9">
            <a:extLst>
              <a:ext uri="{FF2B5EF4-FFF2-40B4-BE49-F238E27FC236}">
                <a16:creationId xmlns:a16="http://schemas.microsoft.com/office/drawing/2014/main" id="{6866F4EB-B4FC-41A3-ABF8-431CA262D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" b="7323"/>
          <a:stretch>
            <a:fillRect/>
          </a:stretch>
        </p:blipFill>
        <p:spPr bwMode="auto">
          <a:xfrm>
            <a:off x="7208675" y="1269323"/>
            <a:ext cx="2495528" cy="449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211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657421" y="2310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암호화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9457" name="_x61987496" descr="EMB000022507168">
            <a:extLst>
              <a:ext uri="{FF2B5EF4-FFF2-40B4-BE49-F238E27FC236}">
                <a16:creationId xmlns:a16="http://schemas.microsoft.com/office/drawing/2014/main" id="{F6795153-D084-4055-89E4-934B9800C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0" t="16051"/>
          <a:stretch>
            <a:fillRect/>
          </a:stretch>
        </p:blipFill>
        <p:spPr bwMode="auto">
          <a:xfrm>
            <a:off x="3673669" y="2188825"/>
            <a:ext cx="1555750" cy="281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_x61987736" descr="EMB00002250716e">
            <a:extLst>
              <a:ext uri="{FF2B5EF4-FFF2-40B4-BE49-F238E27FC236}">
                <a16:creationId xmlns:a16="http://schemas.microsoft.com/office/drawing/2014/main" id="{DB19320C-D300-456B-8221-8039E0A7A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1" t="55267"/>
          <a:stretch>
            <a:fillRect/>
          </a:stretch>
        </p:blipFill>
        <p:spPr bwMode="auto">
          <a:xfrm>
            <a:off x="8744857" y="2314237"/>
            <a:ext cx="1838325" cy="256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_x61987176" descr="EMB00002250716e">
            <a:extLst>
              <a:ext uri="{FF2B5EF4-FFF2-40B4-BE49-F238E27FC236}">
                <a16:creationId xmlns:a16="http://schemas.microsoft.com/office/drawing/2014/main" id="{63D6D1AC-41CB-4AB6-AED0-74EE39D88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1" t="9697" b="43832"/>
          <a:stretch>
            <a:fillRect/>
          </a:stretch>
        </p:blipFill>
        <p:spPr bwMode="auto">
          <a:xfrm>
            <a:off x="6836861" y="2097087"/>
            <a:ext cx="1838325" cy="266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22A6F-0B63-4FE9-A6B6-90F3BFACFBD5}"/>
              </a:ext>
            </a:extLst>
          </p:cNvPr>
          <p:cNvSpPr/>
          <p:nvPr/>
        </p:nvSpPr>
        <p:spPr>
          <a:xfrm>
            <a:off x="1403544" y="5311548"/>
            <a:ext cx="6096000" cy="9266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b="1" kern="0">
                <a:solidFill>
                  <a:srgbClr val="000000"/>
                </a:solidFill>
                <a:latin typeface="한컴바탕"/>
                <a:ea typeface="한컴바탕"/>
              </a:rPr>
              <a:t>클라이언트 </a:t>
            </a:r>
            <a:r>
              <a:rPr lang="en-US" altLang="ko-KR" b="1" kern="0">
                <a:solidFill>
                  <a:srgbClr val="000000"/>
                </a:solidFill>
                <a:latin typeface="한컴바탕"/>
                <a:ea typeface="한컴바탕"/>
              </a:rPr>
              <a:t>-&gt; </a:t>
            </a:r>
            <a:r>
              <a:rPr lang="ko-KR" altLang="en-US" b="1" kern="0">
                <a:solidFill>
                  <a:srgbClr val="000000"/>
                </a:solidFill>
                <a:latin typeface="한컴바탕"/>
                <a:ea typeface="한컴바탕"/>
              </a:rPr>
              <a:t>서버</a:t>
            </a:r>
            <a:endParaRPr lang="ko-KR" altLang="en-US" kern="0">
              <a:solidFill>
                <a:srgbClr val="000000"/>
              </a:solidFill>
              <a:latin typeface="한컴바탕"/>
            </a:endParaRPr>
          </a:p>
          <a:p>
            <a:pPr algn="ctr" fontAlgn="base" latinLnBrk="0">
              <a:lnSpc>
                <a:spcPct val="160000"/>
              </a:lnSpc>
            </a:pPr>
            <a:r>
              <a:rPr lang="ko-KR" altLang="en-US" b="1" kern="0">
                <a:solidFill>
                  <a:srgbClr val="000000"/>
                </a:solidFill>
                <a:latin typeface="한컴바탕"/>
                <a:ea typeface="한컴바탕"/>
              </a:rPr>
              <a:t>학번 </a:t>
            </a:r>
            <a:r>
              <a:rPr lang="en-US" altLang="ko-KR" b="1" kern="0">
                <a:solidFill>
                  <a:srgbClr val="000000"/>
                </a:solidFill>
                <a:latin typeface="한컴바탕"/>
                <a:ea typeface="한컴바탕"/>
              </a:rPr>
              <a:t>+ </a:t>
            </a:r>
            <a:r>
              <a:rPr lang="ko-KR" altLang="en-US" b="1" kern="0">
                <a:solidFill>
                  <a:srgbClr val="000000"/>
                </a:solidFill>
                <a:latin typeface="한컴바탕"/>
                <a:ea typeface="한컴바탕"/>
              </a:rPr>
              <a:t>공개키 보내는 패킷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B2A20A-9523-4B28-8216-F4CB2D6F2412}"/>
              </a:ext>
            </a:extLst>
          </p:cNvPr>
          <p:cNvSpPr/>
          <p:nvPr/>
        </p:nvSpPr>
        <p:spPr>
          <a:xfrm>
            <a:off x="5458270" y="5258781"/>
            <a:ext cx="6096000" cy="9266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한컴바탕"/>
                <a:ea typeface="한컴바탕"/>
              </a:rPr>
              <a:t>서버 </a:t>
            </a: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-&gt; </a:t>
            </a:r>
            <a:r>
              <a:rPr lang="ko-KR" altLang="en-US" b="1" kern="0" dirty="0">
                <a:solidFill>
                  <a:srgbClr val="000000"/>
                </a:solidFill>
                <a:latin typeface="한컴바탕"/>
                <a:ea typeface="한컴바탕"/>
              </a:rPr>
              <a:t>클라이언트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  <a:p>
            <a:pPr algn="ctr" fontAlgn="base" latinLnBrk="0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한컴바탕"/>
                <a:ea typeface="한컴바탕"/>
              </a:rPr>
              <a:t>암호화된 개인정보를 보내는 패킷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190588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759212" y="231044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MVP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15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8193" name="_x443313520" descr="EMB000037d03b76">
            <a:extLst>
              <a:ext uri="{FF2B5EF4-FFF2-40B4-BE49-F238E27FC236}">
                <a16:creationId xmlns:a16="http://schemas.microsoft.com/office/drawing/2014/main" id="{D8839785-476A-436A-BED7-7F8A87F1D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456" y="648540"/>
            <a:ext cx="8846788" cy="616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10215FC-3F68-41AF-AA37-0BA466A8DB85}"/>
              </a:ext>
            </a:extLst>
          </p:cNvPr>
          <p:cNvSpPr/>
          <p:nvPr/>
        </p:nvSpPr>
        <p:spPr>
          <a:xfrm>
            <a:off x="5682717" y="654657"/>
            <a:ext cx="1931939" cy="48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MVP Pattern </a:t>
            </a:r>
            <a:r>
              <a:rPr lang="ko-KR" altLang="en-US" b="1" kern="0" dirty="0">
                <a:solidFill>
                  <a:srgbClr val="000000"/>
                </a:solidFill>
                <a:latin typeface="한컴바탕"/>
                <a:ea typeface="한컴바탕"/>
              </a:rPr>
              <a:t>적용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4263188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350976" y="231044"/>
            <a:ext cx="349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라즈베리파이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출입문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인증 여부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16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8433" name="_x61986136" descr="EMB000022507171">
            <a:extLst>
              <a:ext uri="{FF2B5EF4-FFF2-40B4-BE49-F238E27FC236}">
                <a16:creationId xmlns:a16="http://schemas.microsoft.com/office/drawing/2014/main" id="{D094029B-097C-479B-A9C8-D38D60E58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"/>
          <a:stretch>
            <a:fillRect/>
          </a:stretch>
        </p:blipFill>
        <p:spPr bwMode="auto">
          <a:xfrm>
            <a:off x="2637456" y="648540"/>
            <a:ext cx="3223959" cy="546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_x61987656" descr="EMB000022507177">
            <a:extLst>
              <a:ext uri="{FF2B5EF4-FFF2-40B4-BE49-F238E27FC236}">
                <a16:creationId xmlns:a16="http://schemas.microsoft.com/office/drawing/2014/main" id="{68A84C1D-AAFC-4E9A-88FA-577B1C9EC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9"/>
          <a:stretch>
            <a:fillRect/>
          </a:stretch>
        </p:blipFill>
        <p:spPr bwMode="auto">
          <a:xfrm>
            <a:off x="5925774" y="3401878"/>
            <a:ext cx="6257468" cy="69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144431-2081-472D-ABED-AF0FED5251E6}"/>
              </a:ext>
            </a:extLst>
          </p:cNvPr>
          <p:cNvSpPr/>
          <p:nvPr/>
        </p:nvSpPr>
        <p:spPr>
          <a:xfrm>
            <a:off x="1219906" y="5980808"/>
            <a:ext cx="6096000" cy="9266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한컴바탕"/>
                <a:ea typeface="한컴바탕"/>
              </a:rPr>
              <a:t>인증 </a:t>
            </a:r>
            <a:r>
              <a:rPr lang="ko-KR" altLang="en-US" b="1" kern="0" dirty="0" err="1">
                <a:solidFill>
                  <a:srgbClr val="000000"/>
                </a:solidFill>
                <a:latin typeface="한컴바탕"/>
                <a:ea typeface="한컴바탕"/>
              </a:rPr>
              <a:t>성공후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  <a:p>
            <a:pPr algn="ctr" fontAlgn="base" latinLnBrk="0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한컴바탕"/>
                <a:ea typeface="한컴바탕"/>
              </a:rPr>
              <a:t>초음파 센서로 거리 인식하는 화면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BD4658-F245-4F2F-8BCB-30CDC7E70009}"/>
              </a:ext>
            </a:extLst>
          </p:cNvPr>
          <p:cNvSpPr/>
          <p:nvPr/>
        </p:nvSpPr>
        <p:spPr>
          <a:xfrm>
            <a:off x="7442528" y="4173383"/>
            <a:ext cx="3223959" cy="48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QR</a:t>
            </a:r>
            <a:r>
              <a:rPr lang="ko-KR" altLang="en-US" b="1" kern="0" dirty="0">
                <a:solidFill>
                  <a:srgbClr val="000000"/>
                </a:solidFill>
                <a:latin typeface="한컴바탕"/>
                <a:ea typeface="한컴바탕"/>
              </a:rPr>
              <a:t>코드 만료로 인해 인증 불가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3174498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662231" y="231044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 &amp; A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05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Q &amp; A</a:t>
              </a:r>
              <a:endPara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5D0F365-6E57-462A-A07A-03D6102D650F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17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8B68DB-9D0C-4D8F-85EF-4235A0D18C37}"/>
              </a:ext>
            </a:extLst>
          </p:cNvPr>
          <p:cNvSpPr/>
          <p:nvPr/>
        </p:nvSpPr>
        <p:spPr>
          <a:xfrm>
            <a:off x="4955006" y="3075057"/>
            <a:ext cx="22819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Q &amp; A</a:t>
            </a:r>
            <a:endParaRPr lang="ko-KR" altLang="en-US" sz="400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739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772835" y="23104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목차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72835" y="1249216"/>
            <a:ext cx="1427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8EBAE2">
                      <a:alpha val="50000"/>
                    </a:srgbClr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Contents</a:t>
            </a:r>
            <a:endParaRPr lang="ko-KR" altLang="en-US" sz="2400" dirty="0">
              <a:ln>
                <a:solidFill>
                  <a:srgbClr val="8EBAE2">
                    <a:alpha val="50000"/>
                  </a:srgbClr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872700" y="5461682"/>
            <a:ext cx="50238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872700" y="2280417"/>
            <a:ext cx="50238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5917458" y="2812175"/>
            <a:ext cx="7024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01 . 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917458" y="3336522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622592" y="2455539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409232" y="2983867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935999" y="3510636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083694" y="2821972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404050" y="3348209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0348786" y="5086937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4A0973-05BE-4961-BB14-C1253194C392}"/>
              </a:ext>
            </a:extLst>
          </p:cNvPr>
          <p:cNvSpPr txBox="1"/>
          <p:nvPr/>
        </p:nvSpPr>
        <p:spPr>
          <a:xfrm>
            <a:off x="6910274" y="2811155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제안서 대비 수정 내용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09BC3BF-45AF-4B62-BE0B-3AE11E7071D3}"/>
              </a:ext>
            </a:extLst>
          </p:cNvPr>
          <p:cNvSpPr txBox="1"/>
          <p:nvPr/>
        </p:nvSpPr>
        <p:spPr>
          <a:xfrm>
            <a:off x="6910274" y="333280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추진 계획</a:t>
            </a:r>
          </a:p>
        </p:txBody>
      </p:sp>
      <p:pic>
        <p:nvPicPr>
          <p:cNvPr id="62" name="_x394038776" descr="EMB000020041e36">
            <a:extLst>
              <a:ext uri="{FF2B5EF4-FFF2-40B4-BE49-F238E27FC236}">
                <a16:creationId xmlns:a16="http://schemas.microsoft.com/office/drawing/2014/main" id="{8580E7D1-BD3C-4678-8B62-50BC52AF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"/>
          <a:stretch>
            <a:fillRect/>
          </a:stretch>
        </p:blipFill>
        <p:spPr bwMode="auto">
          <a:xfrm>
            <a:off x="911781" y="1077744"/>
            <a:ext cx="3333750" cy="313357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  <a:reflection blurRad="101600" stA="85000" endPos="6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BC851914-8697-4956-A2AB-B77AE3A647A6}"/>
              </a:ext>
            </a:extLst>
          </p:cNvPr>
          <p:cNvSpPr/>
          <p:nvPr/>
        </p:nvSpPr>
        <p:spPr>
          <a:xfrm>
            <a:off x="5917458" y="3860869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C2E08E6-74FE-4647-8F50-A7013BD58137}"/>
              </a:ext>
            </a:extLst>
          </p:cNvPr>
          <p:cNvSpPr txBox="1"/>
          <p:nvPr/>
        </p:nvSpPr>
        <p:spPr>
          <a:xfrm>
            <a:off x="6910274" y="385446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현재 구현 내용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7BD4F4B-B4A0-4047-9C9C-90ACDB35E8FE}"/>
              </a:ext>
            </a:extLst>
          </p:cNvPr>
          <p:cNvSpPr/>
          <p:nvPr/>
        </p:nvSpPr>
        <p:spPr>
          <a:xfrm>
            <a:off x="5917458" y="4385216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026DC-AE5F-4638-856F-34A4700674BF}"/>
              </a:ext>
            </a:extLst>
          </p:cNvPr>
          <p:cNvSpPr txBox="1"/>
          <p:nvPr/>
        </p:nvSpPr>
        <p:spPr>
          <a:xfrm>
            <a:off x="6910274" y="4376117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8794F9-A76A-4BB5-94F2-4259EE0EC780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01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53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842295" y="231044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제안서 대비 수정 내용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6BEA20-925C-45B6-A2DE-899C8EAA5B5C}"/>
              </a:ext>
            </a:extLst>
          </p:cNvPr>
          <p:cNvGrpSpPr/>
          <p:nvPr/>
        </p:nvGrpSpPr>
        <p:grpSpPr>
          <a:xfrm>
            <a:off x="229204" y="653143"/>
            <a:ext cx="2247731" cy="1862048"/>
            <a:chOff x="229204" y="653143"/>
            <a:chExt cx="2247731" cy="18620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F4383C-F23F-41DD-971A-2C22053DE42B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01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088A31E-FADB-4CE4-8B99-E25AC6DD2190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C0FA139-54D7-4D19-B5FC-2B804B722BEB}"/>
                </a:ext>
              </a:extLst>
            </p:cNvPr>
            <p:cNvSpPr/>
            <p:nvPr/>
          </p:nvSpPr>
          <p:spPr>
            <a:xfrm>
              <a:off x="229204" y="1546452"/>
              <a:ext cx="2247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제안서 대비 수정 내용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B52C9C6-A40C-446D-BF32-9C2BC8B1D74F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27F998D-68C0-4752-80E6-C3499DC23A52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02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7C483A7-B98C-4FBD-864D-368D07ABF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58858"/>
              </p:ext>
            </p:extLst>
          </p:nvPr>
        </p:nvGraphicFramePr>
        <p:xfrm>
          <a:off x="2635730" y="1546452"/>
          <a:ext cx="9083272" cy="4861862"/>
        </p:xfrm>
        <a:graphic>
          <a:graphicData uri="http://schemas.openxmlformats.org/drawingml/2006/table">
            <a:tbl>
              <a:tblPr/>
              <a:tblGrid>
                <a:gridCol w="1259251">
                  <a:extLst>
                    <a:ext uri="{9D8B030D-6E8A-4147-A177-3AD203B41FA5}">
                      <a16:colId xmlns:a16="http://schemas.microsoft.com/office/drawing/2014/main" val="3770013740"/>
                    </a:ext>
                  </a:extLst>
                </a:gridCol>
                <a:gridCol w="3328808">
                  <a:extLst>
                    <a:ext uri="{9D8B030D-6E8A-4147-A177-3AD203B41FA5}">
                      <a16:colId xmlns:a16="http://schemas.microsoft.com/office/drawing/2014/main" val="4211011010"/>
                    </a:ext>
                  </a:extLst>
                </a:gridCol>
                <a:gridCol w="2956767">
                  <a:extLst>
                    <a:ext uri="{9D8B030D-6E8A-4147-A177-3AD203B41FA5}">
                      <a16:colId xmlns:a16="http://schemas.microsoft.com/office/drawing/2014/main" val="3732949388"/>
                    </a:ext>
                  </a:extLst>
                </a:gridCol>
                <a:gridCol w="1538446">
                  <a:extLst>
                    <a:ext uri="{9D8B030D-6E8A-4147-A177-3AD203B41FA5}">
                      <a16:colId xmlns:a16="http://schemas.microsoft.com/office/drawing/2014/main" val="4138642290"/>
                    </a:ext>
                  </a:extLst>
                </a:gridCol>
              </a:tblGrid>
              <a:tr h="402969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제안서 대비 수정 내용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702533"/>
                  </a:ext>
                </a:extLst>
              </a:tr>
              <a:tr h="345701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273678"/>
                  </a:ext>
                </a:extLst>
              </a:tr>
              <a:tr h="3440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기존사항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변경사항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15064"/>
                  </a:ext>
                </a:extLst>
              </a:tr>
              <a:tr h="345701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627828"/>
                  </a:ext>
                </a:extLst>
              </a:tr>
              <a:tr h="3440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Android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3421976"/>
                  </a:ext>
                </a:extLst>
              </a:tr>
              <a:tr h="345701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854125"/>
                  </a:ext>
                </a:extLst>
              </a:tr>
              <a:tr h="10124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iOS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생명주기를 통한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QR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 갱신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재실행 시켜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QR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 갱신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iOS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자체에서 백그라운드 소켓을 차단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382424"/>
                  </a:ext>
                </a:extLst>
              </a:tr>
              <a:tr h="345701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521287"/>
                  </a:ext>
                </a:extLst>
              </a:tr>
              <a:tr h="6782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Server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최초 연결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분후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소켓 자동 소멸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클라이언트에서 자체적으로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ANR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발생하여 소켓 자동 소멸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839722"/>
                  </a:ext>
                </a:extLst>
              </a:tr>
              <a:tr h="345701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7235"/>
                  </a:ext>
                </a:extLst>
              </a:tr>
              <a:tr h="3440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Raspberry Pi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609405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4F4A6E2E-42FC-4621-8BD0-A19EA87968C1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1)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플랫폼</a:t>
            </a:r>
          </a:p>
        </p:txBody>
      </p:sp>
    </p:spTree>
    <p:extLst>
      <p:ext uri="{BB962C8B-B14F-4D97-AF65-F5344CB8AC3E}">
        <p14:creationId xmlns:p14="http://schemas.microsoft.com/office/powerpoint/2010/main" val="1589587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842295" y="231044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제안서 대비 수정 내용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6BEA20-925C-45B6-A2DE-899C8EAA5B5C}"/>
              </a:ext>
            </a:extLst>
          </p:cNvPr>
          <p:cNvGrpSpPr/>
          <p:nvPr/>
        </p:nvGrpSpPr>
        <p:grpSpPr>
          <a:xfrm>
            <a:off x="229204" y="653143"/>
            <a:ext cx="2247731" cy="1862048"/>
            <a:chOff x="229204" y="653143"/>
            <a:chExt cx="2247731" cy="18620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F4383C-F23F-41DD-971A-2C22053DE42B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01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088A31E-FADB-4CE4-8B99-E25AC6DD2190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C0FA139-54D7-4D19-B5FC-2B804B722BEB}"/>
                </a:ext>
              </a:extLst>
            </p:cNvPr>
            <p:cNvSpPr/>
            <p:nvPr/>
          </p:nvSpPr>
          <p:spPr>
            <a:xfrm>
              <a:off x="229204" y="1546452"/>
              <a:ext cx="2247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제안서 대비 수정 내용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B52C9C6-A40C-446D-BF32-9C2BC8B1D74F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27F998D-68C0-4752-80E6-C3499DC23A52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03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6F7D86-06DC-474A-82F2-ECA4948B7352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2)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기타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3090137-1104-49DD-BC47-923C3252C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814275"/>
              </p:ext>
            </p:extLst>
          </p:nvPr>
        </p:nvGraphicFramePr>
        <p:xfrm>
          <a:off x="3659763" y="1885006"/>
          <a:ext cx="6732270" cy="1170242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3545574574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2781506648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749716180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2572238998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1762332865"/>
                    </a:ext>
                  </a:extLst>
                </a:gridCol>
              </a:tblGrid>
              <a:tr h="37973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Server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-&gt; </a:t>
                      </a:r>
                      <a:r>
                        <a:rPr lang="en-US" sz="1000" b="1" kern="0" spc="0">
                          <a:solidFill>
                            <a:srgbClr val="00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Client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로그인 요청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104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LOGIN_OK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(iOS)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9771452"/>
                  </a:ext>
                </a:extLst>
              </a:tr>
              <a:tr h="568960">
                <a:tc gridSpan="5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{“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seqType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 : “104”, “data” :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{“id” : “14011038”, “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exponent”:“String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”, “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modulus”:“String”,“type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 : “</a:t>
                      </a:r>
                      <a:r>
                        <a:rPr lang="en-US" sz="1000" kern="0" spc="0" dirty="0">
                          <a:solidFill>
                            <a:srgbClr val="86AFDC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[0:</a:t>
                      </a:r>
                      <a:r>
                        <a:rPr lang="ko-KR" altLang="en-US" sz="1000" kern="0" spc="0" dirty="0">
                          <a:solidFill>
                            <a:srgbClr val="86AFDC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학생</a:t>
                      </a:r>
                      <a:r>
                        <a:rPr lang="en-US" altLang="ko-KR" sz="1000" kern="0" spc="0" dirty="0">
                          <a:solidFill>
                            <a:srgbClr val="86AFDC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1:</a:t>
                      </a:r>
                      <a:r>
                        <a:rPr lang="ko-KR" altLang="en-US" sz="1000" kern="0" spc="0" dirty="0">
                          <a:solidFill>
                            <a:srgbClr val="86AFDC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관리자</a:t>
                      </a:r>
                      <a:r>
                        <a:rPr lang="en-US" altLang="ko-KR" sz="1000" kern="0" spc="0" dirty="0">
                          <a:solidFill>
                            <a:srgbClr val="86AFDC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]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43326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2CD4205-9BA2-41C0-AA95-3CFFCCFFD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95894"/>
              </p:ext>
            </p:extLst>
          </p:nvPr>
        </p:nvGraphicFramePr>
        <p:xfrm>
          <a:off x="3659763" y="3055248"/>
          <a:ext cx="6732270" cy="1365124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3410078590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730522964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556344068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456449124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76002529"/>
                    </a:ext>
                  </a:extLst>
                </a:gridCol>
              </a:tblGrid>
              <a:tr h="37973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Client -&gt; </a:t>
                      </a:r>
                      <a:r>
                        <a:rPr lang="en-US" sz="1000" b="1" kern="0" spc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Server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</a:rPr>
                        <a:t>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이미지 전송 요청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STATE_IMG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536590"/>
                  </a:ext>
                </a:extLst>
              </a:tr>
              <a:tr h="271145">
                <a:tc gridSpan="5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{“seqType” : “203”}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778436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Server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-&gt; </a:t>
                      </a:r>
                      <a:r>
                        <a:rPr lang="en-US" sz="1000" b="1" kern="0" spc="0">
                          <a:solidFill>
                            <a:srgbClr val="00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Client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사진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URL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전송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STATE_URL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792699"/>
                  </a:ext>
                </a:extLst>
              </a:tr>
              <a:tr h="271145">
                <a:tc gridSpan="5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{“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seqType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 : “204”,“img” : “</a:t>
                      </a:r>
                      <a:r>
                        <a:rPr lang="en-US" sz="1000" kern="0" spc="0" dirty="0">
                          <a:solidFill>
                            <a:srgbClr val="86AFDC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string URL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31662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B5E88C-8DF3-4F44-BF85-A42E274CA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088119"/>
              </p:ext>
            </p:extLst>
          </p:nvPr>
        </p:nvGraphicFramePr>
        <p:xfrm>
          <a:off x="3659763" y="4420372"/>
          <a:ext cx="6732270" cy="687070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4071424843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1779474276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229978888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5284367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3043493260"/>
                    </a:ext>
                  </a:extLst>
                </a:gridCol>
              </a:tblGrid>
              <a:tr h="37973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10B51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Module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-&gt; </a:t>
                      </a:r>
                      <a:r>
                        <a:rPr lang="en-US" sz="1000" b="1" kern="0" spc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Server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주체 판단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(601)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RASPBERRY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라즈베리파이 판단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058403"/>
                  </a:ext>
                </a:extLst>
              </a:tr>
              <a:tr h="307340">
                <a:tc gridSpan="5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{“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seqType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 : “601”}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1297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B49A9B8-6BA5-4A0B-AE38-8B1CCA96A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657045"/>
              </p:ext>
            </p:extLst>
          </p:nvPr>
        </p:nvGraphicFramePr>
        <p:xfrm>
          <a:off x="3659763" y="1218935"/>
          <a:ext cx="6732270" cy="668719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2175926550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3902969228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1230066123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1430046389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3896810233"/>
                    </a:ext>
                  </a:extLst>
                </a:gridCol>
              </a:tblGrid>
              <a:tr h="46736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전송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(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SEND)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기능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(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Function)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상수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(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Const)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변수명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(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Named)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비고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33845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C97A6C9-5FD4-4615-A77C-EAD02C0B5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111598"/>
              </p:ext>
            </p:extLst>
          </p:nvPr>
        </p:nvGraphicFramePr>
        <p:xfrm>
          <a:off x="3659763" y="5107442"/>
          <a:ext cx="6732270" cy="687070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1626572155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2638758543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559591047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1497974445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427707610"/>
                    </a:ext>
                  </a:extLst>
                </a:gridCol>
              </a:tblGrid>
              <a:tr h="37973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Server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-&gt; </a:t>
                      </a:r>
                      <a:r>
                        <a:rPr lang="en-US" sz="1000" b="1" kern="0" spc="0">
                          <a:solidFill>
                            <a:srgbClr val="10B51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Module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출입문 개방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(700)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OPEN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210782"/>
                  </a:ext>
                </a:extLst>
              </a:tr>
              <a:tr h="307340">
                <a:tc gridSpan="5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{“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seqType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 : “700”}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448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103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229419" y="23104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추진 계획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10DF33-1E1C-4175-A72E-50A59E357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514211"/>
              </p:ext>
            </p:extLst>
          </p:nvPr>
        </p:nvGraphicFramePr>
        <p:xfrm>
          <a:off x="2487258" y="804008"/>
          <a:ext cx="9144717" cy="5553925"/>
        </p:xfrm>
        <a:graphic>
          <a:graphicData uri="http://schemas.openxmlformats.org/drawingml/2006/table">
            <a:tbl>
              <a:tblPr/>
              <a:tblGrid>
                <a:gridCol w="434365">
                  <a:extLst>
                    <a:ext uri="{9D8B030D-6E8A-4147-A177-3AD203B41FA5}">
                      <a16:colId xmlns:a16="http://schemas.microsoft.com/office/drawing/2014/main" val="2900775748"/>
                    </a:ext>
                  </a:extLst>
                </a:gridCol>
                <a:gridCol w="1602522">
                  <a:extLst>
                    <a:ext uri="{9D8B030D-6E8A-4147-A177-3AD203B41FA5}">
                      <a16:colId xmlns:a16="http://schemas.microsoft.com/office/drawing/2014/main" val="3182247235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3052057914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3881882889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688432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3895275985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826559723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1910126819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271709102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1842079399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448508696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52481459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773295925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1746516350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565678904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5293983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3950085255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4204170761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679566865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1888230161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168028927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3891413536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741116249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1428670775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209240836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8314823"/>
                    </a:ext>
                  </a:extLst>
                </a:gridCol>
                <a:gridCol w="432590">
                  <a:extLst>
                    <a:ext uri="{9D8B030D-6E8A-4147-A177-3AD203B41FA5}">
                      <a16:colId xmlns:a16="http://schemas.microsoft.com/office/drawing/2014/main" val="3759315427"/>
                    </a:ext>
                  </a:extLst>
                </a:gridCol>
              </a:tblGrid>
              <a:tr h="329649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662977"/>
                  </a:ext>
                </a:extLst>
              </a:tr>
              <a:tr h="329649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27593"/>
                  </a:ext>
                </a:extLst>
              </a:tr>
              <a:tr h="858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335473"/>
                  </a:ext>
                </a:extLst>
              </a:tr>
              <a:tr h="330885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요구사항 분석 및 작성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3737742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269875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099080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881494"/>
                  </a:ext>
                </a:extLst>
              </a:tr>
              <a:tr h="330885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사용자 </a:t>
                      </a:r>
                      <a:r>
                        <a:rPr 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UseCase</a:t>
                      </a: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정의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539855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072750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07028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080040"/>
                  </a:ext>
                </a:extLst>
              </a:tr>
              <a:tr h="330885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데이터베이스 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스키마 정의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3677015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017413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380528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52363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기본 설계</a:t>
            </a:r>
          </a:p>
        </p:txBody>
      </p:sp>
    </p:spTree>
    <p:extLst>
      <p:ext uri="{BB962C8B-B14F-4D97-AF65-F5344CB8AC3E}">
        <p14:creationId xmlns:p14="http://schemas.microsoft.com/office/powerpoint/2010/main" val="56395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229419" y="23104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추진 계획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05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DCE65AF-4D04-4DB6-9C12-84418926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378721"/>
              </p:ext>
            </p:extLst>
          </p:nvPr>
        </p:nvGraphicFramePr>
        <p:xfrm>
          <a:off x="2487259" y="1062401"/>
          <a:ext cx="9189344" cy="5494119"/>
        </p:xfrm>
        <a:graphic>
          <a:graphicData uri="http://schemas.openxmlformats.org/drawingml/2006/table">
            <a:tbl>
              <a:tblPr/>
              <a:tblGrid>
                <a:gridCol w="434365">
                  <a:extLst>
                    <a:ext uri="{9D8B030D-6E8A-4147-A177-3AD203B41FA5}">
                      <a16:colId xmlns:a16="http://schemas.microsoft.com/office/drawing/2014/main" val="3360631277"/>
                    </a:ext>
                  </a:extLst>
                </a:gridCol>
                <a:gridCol w="1610733">
                  <a:extLst>
                    <a:ext uri="{9D8B030D-6E8A-4147-A177-3AD203B41FA5}">
                      <a16:colId xmlns:a16="http://schemas.microsoft.com/office/drawing/2014/main" val="387256580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4201818953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4156322139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756093675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1888748912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4275978641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4272898582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458450713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592547999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370623588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931441875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039234695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935913527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4162831239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321398755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652084148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1323348181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214831484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628862638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2834539235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554119653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1696205991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4179333822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221932297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074729579"/>
                    </a:ext>
                  </a:extLst>
                </a:gridCol>
                <a:gridCol w="434806">
                  <a:extLst>
                    <a:ext uri="{9D8B030D-6E8A-4147-A177-3AD203B41FA5}">
                      <a16:colId xmlns:a16="http://schemas.microsoft.com/office/drawing/2014/main" val="3607212580"/>
                    </a:ext>
                  </a:extLst>
                </a:gridCol>
              </a:tblGrid>
              <a:tr h="306682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181334"/>
                  </a:ext>
                </a:extLst>
              </a:tr>
              <a:tr h="306682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0590131"/>
                  </a:ext>
                </a:extLst>
              </a:tr>
              <a:tr h="7985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411294"/>
                  </a:ext>
                </a:extLst>
              </a:tr>
              <a:tr h="307831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서버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/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어플리케이션 설계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7329664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640122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958360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811265"/>
                  </a:ext>
                </a:extLst>
              </a:tr>
              <a:tr h="307831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라즈베리파이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설계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599545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408414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532667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495990"/>
                  </a:ext>
                </a:extLst>
              </a:tr>
              <a:tr h="307831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데이터 암호화 개발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0829116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96740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4973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2915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3CB82C24-3FF0-4B9F-8DFF-D9D7EBC16531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기본 설계</a:t>
            </a:r>
          </a:p>
        </p:txBody>
      </p:sp>
    </p:spTree>
    <p:extLst>
      <p:ext uri="{BB962C8B-B14F-4D97-AF65-F5344CB8AC3E}">
        <p14:creationId xmlns:p14="http://schemas.microsoft.com/office/powerpoint/2010/main" val="3101000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229419" y="23104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추진 계획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06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40C6E76-14CE-49F6-9FF5-56B2D2BA9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091948"/>
              </p:ext>
            </p:extLst>
          </p:nvPr>
        </p:nvGraphicFramePr>
        <p:xfrm>
          <a:off x="2730039" y="1049536"/>
          <a:ext cx="8859827" cy="5495332"/>
        </p:xfrm>
        <a:graphic>
          <a:graphicData uri="http://schemas.openxmlformats.org/drawingml/2006/table">
            <a:tbl>
              <a:tblPr/>
              <a:tblGrid>
                <a:gridCol w="434365">
                  <a:extLst>
                    <a:ext uri="{9D8B030D-6E8A-4147-A177-3AD203B41FA5}">
                      <a16:colId xmlns:a16="http://schemas.microsoft.com/office/drawing/2014/main" val="1556989354"/>
                    </a:ext>
                  </a:extLst>
                </a:gridCol>
                <a:gridCol w="1550109">
                  <a:extLst>
                    <a:ext uri="{9D8B030D-6E8A-4147-A177-3AD203B41FA5}">
                      <a16:colId xmlns:a16="http://schemas.microsoft.com/office/drawing/2014/main" val="2886328470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540679537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2624286956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3615866791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1896117453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669386792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966406588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1482128834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1516718838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984978892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2788479583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912011650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3769491981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3787028225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87301247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1063209390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3358460913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2765648741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511767020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3567568144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3839843349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2108255623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1421477112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48304449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975216303"/>
                    </a:ext>
                  </a:extLst>
                </a:gridCol>
                <a:gridCol w="418441">
                  <a:extLst>
                    <a:ext uri="{9D8B030D-6E8A-4147-A177-3AD203B41FA5}">
                      <a16:colId xmlns:a16="http://schemas.microsoft.com/office/drawing/2014/main" val="1214626795"/>
                    </a:ext>
                  </a:extLst>
                </a:gridCol>
              </a:tblGrid>
              <a:tr h="307148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822317"/>
                  </a:ext>
                </a:extLst>
              </a:tr>
              <a:tr h="307148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454014"/>
                  </a:ext>
                </a:extLst>
              </a:tr>
              <a:tr h="7997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766039"/>
                  </a:ext>
                </a:extLst>
              </a:tr>
              <a:tr h="308299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어플리케이션 우회로그인 개발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7047966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330730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813944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258134"/>
                  </a:ext>
                </a:extLst>
              </a:tr>
              <a:tr h="308299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어플리케이션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QR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코드 생성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2645486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228283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481526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893953"/>
                  </a:ext>
                </a:extLst>
              </a:tr>
              <a:tr h="308299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어플리케이션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/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서버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UI/UX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203071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812836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951995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1355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2DC5F3E-C86A-401F-8FD1-3FA5F2F0E56A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3886177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229419" y="23104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추진 계획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07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731331-C929-4160-BE8F-C3F3477E2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124997"/>
              </p:ext>
            </p:extLst>
          </p:nvPr>
        </p:nvGraphicFramePr>
        <p:xfrm>
          <a:off x="2858944" y="901893"/>
          <a:ext cx="8317583" cy="5721967"/>
        </p:xfrm>
        <a:graphic>
          <a:graphicData uri="http://schemas.openxmlformats.org/drawingml/2006/table">
            <a:tbl>
              <a:tblPr/>
              <a:tblGrid>
                <a:gridCol w="434365">
                  <a:extLst>
                    <a:ext uri="{9D8B030D-6E8A-4147-A177-3AD203B41FA5}">
                      <a16:colId xmlns:a16="http://schemas.microsoft.com/office/drawing/2014/main" val="4093584924"/>
                    </a:ext>
                  </a:extLst>
                </a:gridCol>
                <a:gridCol w="1458600">
                  <a:extLst>
                    <a:ext uri="{9D8B030D-6E8A-4147-A177-3AD203B41FA5}">
                      <a16:colId xmlns:a16="http://schemas.microsoft.com/office/drawing/2014/main" val="3818790277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589706275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706849472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656888780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501950865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782517448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3655042820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1105392525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800915732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343620093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3319828046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3697171054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3886349197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467327066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4289699069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1447891440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710904763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3879756970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4045470335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1247413697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563200193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3967923008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1102466836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199362173"/>
                    </a:ext>
                  </a:extLst>
                </a:gridCol>
                <a:gridCol w="167665">
                  <a:extLst>
                    <a:ext uri="{9D8B030D-6E8A-4147-A177-3AD203B41FA5}">
                      <a16:colId xmlns:a16="http://schemas.microsoft.com/office/drawing/2014/main" val="1736514654"/>
                    </a:ext>
                  </a:extLst>
                </a:gridCol>
                <a:gridCol w="434365">
                  <a:extLst>
                    <a:ext uri="{9D8B030D-6E8A-4147-A177-3AD203B41FA5}">
                      <a16:colId xmlns:a16="http://schemas.microsoft.com/office/drawing/2014/main" val="756311616"/>
                    </a:ext>
                  </a:extLst>
                </a:gridCol>
              </a:tblGrid>
              <a:tr h="340244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979109"/>
                  </a:ext>
                </a:extLst>
              </a:tr>
              <a:tr h="340244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1136569"/>
                  </a:ext>
                </a:extLst>
              </a:tr>
              <a:tr h="943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437709"/>
                  </a:ext>
                </a:extLst>
              </a:tr>
              <a:tr h="341536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서버 데이터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Excel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로 내보내기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1418967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385750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78578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927936"/>
                  </a:ext>
                </a:extLst>
              </a:tr>
              <a:tr h="341536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서버 </a:t>
                      </a: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DAO/DTO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75503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8831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661937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207653"/>
                  </a:ext>
                </a:extLst>
              </a:tr>
              <a:tr h="341536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서버 </a:t>
                      </a: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Control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247406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693073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932022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86846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74B0CFA-DC01-413E-96CB-F1EF7D1FBEB1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</a:t>
            </a:r>
          </a:p>
        </p:txBody>
      </p:sp>
    </p:spTree>
    <p:extLst>
      <p:ext uri="{BB962C8B-B14F-4D97-AF65-F5344CB8AC3E}">
        <p14:creationId xmlns:p14="http://schemas.microsoft.com/office/powerpoint/2010/main" val="3160837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229419" y="23104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추진 계획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08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F1C6D0-57C8-49A5-9C73-550325041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166104"/>
              </p:ext>
            </p:extLst>
          </p:nvPr>
        </p:nvGraphicFramePr>
        <p:xfrm>
          <a:off x="2858944" y="1049536"/>
          <a:ext cx="8431583" cy="5495332"/>
        </p:xfrm>
        <a:graphic>
          <a:graphicData uri="http://schemas.openxmlformats.org/drawingml/2006/table">
            <a:tbl>
              <a:tblPr/>
              <a:tblGrid>
                <a:gridCol w="434365">
                  <a:extLst>
                    <a:ext uri="{9D8B030D-6E8A-4147-A177-3AD203B41FA5}">
                      <a16:colId xmlns:a16="http://schemas.microsoft.com/office/drawing/2014/main" val="3193415467"/>
                    </a:ext>
                  </a:extLst>
                </a:gridCol>
                <a:gridCol w="1457053">
                  <a:extLst>
                    <a:ext uri="{9D8B030D-6E8A-4147-A177-3AD203B41FA5}">
                      <a16:colId xmlns:a16="http://schemas.microsoft.com/office/drawing/2014/main" val="2958916583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2863675374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060135363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2679040141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596602675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2589354694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659046897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2466368278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2549661530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479041915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608965494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596946779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652879447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2617836121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641575114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927292838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691013461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317192823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927007872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4005350495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965026423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636340030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916252602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25604450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511016408"/>
                    </a:ext>
                  </a:extLst>
                </a:gridCol>
                <a:gridCol w="470877">
                  <a:extLst>
                    <a:ext uri="{9D8B030D-6E8A-4147-A177-3AD203B41FA5}">
                      <a16:colId xmlns:a16="http://schemas.microsoft.com/office/drawing/2014/main" val="2064682625"/>
                    </a:ext>
                  </a:extLst>
                </a:gridCol>
              </a:tblGrid>
              <a:tr h="307148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893245"/>
                  </a:ext>
                </a:extLst>
              </a:tr>
              <a:tr h="307148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910327"/>
                  </a:ext>
                </a:extLst>
              </a:tr>
              <a:tr h="7997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600532"/>
                  </a:ext>
                </a:extLst>
              </a:tr>
              <a:tr h="308299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라즈베리파이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LED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동작구현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0.5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500587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444467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697613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200656"/>
                  </a:ext>
                </a:extLst>
              </a:tr>
              <a:tr h="308299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라즈베리파이 모터 동작구현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26426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071738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26031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348475"/>
                  </a:ext>
                </a:extLst>
              </a:tr>
              <a:tr h="308299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라즈베리파이 초음파센서 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동작구현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085541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597765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690241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5931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E9D87C1-119D-4BA4-9EFE-1100E62C84FD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라즈베리파이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421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</TotalTime>
  <Words>819</Words>
  <Application>Microsoft Office PowerPoint</Application>
  <PresentationFormat>와이드스크린</PresentationFormat>
  <Paragraphs>374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HCI Poppy</vt:lpstr>
      <vt:lpstr>HY견고딕</vt:lpstr>
      <vt:lpstr>KoPub돋움체 Bold</vt:lpstr>
      <vt:lpstr>KoPub돋움체 Light</vt:lpstr>
      <vt:lpstr>KoPub돋움체 Medium</vt:lpstr>
      <vt:lpstr>맑은 고딕</vt:lpstr>
      <vt:lpstr>한컴바탕</vt:lpstr>
      <vt:lpstr>함초롬바탕</vt:lpstr>
      <vt:lpstr>휴먼명조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 </cp:lastModifiedBy>
  <cp:revision>119</cp:revision>
  <dcterms:created xsi:type="dcterms:W3CDTF">2017-04-16T12:47:34Z</dcterms:created>
  <dcterms:modified xsi:type="dcterms:W3CDTF">2019-05-16T09:28:41Z</dcterms:modified>
</cp:coreProperties>
</file>